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702"/>
  </p:normalViewPr>
  <p:slideViewPr>
    <p:cSldViewPr snapToGrid="0" snapToObjects="1">
      <p:cViewPr>
        <p:scale>
          <a:sx n="65" d="100"/>
          <a:sy n="65" d="100"/>
        </p:scale>
        <p:origin x="222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等待数据阶段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复制数据阶段</a:t>
            </a:r>
          </a:p>
        </p:txBody>
      </p:sp>
    </p:spTree>
    <p:extLst>
      <p:ext uri="{BB962C8B-B14F-4D97-AF65-F5344CB8AC3E}">
        <p14:creationId xmlns:p14="http://schemas.microsoft.com/office/powerpoint/2010/main" val="186521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只发生了一次用户态与内核态的切换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数据拷贝了 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次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169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整个过程仅只发生了一次用户态与内核态的切换，数据拷贝了 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次。所谓的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【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零拷贝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】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，并不是真正无拷贝，而是在不会拷贝重复数据到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jvm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内存中，零拷贝的优点有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更少的用户态与内核态的切换</a:t>
            </a:r>
          </a:p>
        </p:txBody>
      </p:sp>
    </p:spTree>
    <p:extLst>
      <p:ext uri="{BB962C8B-B14F-4D97-AF65-F5344CB8AC3E}">
        <p14:creationId xmlns:p14="http://schemas.microsoft.com/office/powerpoint/2010/main" val="133406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107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它的继承关系比较复杂</a:t>
            </a: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一条线是继承自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j.u.c.ScheduledExecutorService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因此包含了线程池中所有的方法</a:t>
            </a: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另一条线是继承自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netty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自己的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OrderedEventExecutor</a:t>
            </a:r>
            <a:r>
              <a:rPr lang="zh-CN" altLang="e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</a:p>
          <a:p>
            <a:pPr lvl="1"/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提供了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boolean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inEventLoop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(Thread thread)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方法判断一个线程是否属于此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EventLoop</a:t>
            </a:r>
            <a:endParaRPr lang="en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/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提供了 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parent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方法来看看自己属于哪个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EventLoopGroup</a:t>
            </a:r>
            <a:endParaRPr lang="en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继承自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netty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自己的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EventExecutorGroup</a:t>
            </a:r>
            <a:endParaRPr lang="en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/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实现了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Iterable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接口提供遍历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EventLoop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的能力</a:t>
            </a:r>
          </a:p>
          <a:p>
            <a:pPr lvl="1"/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另有 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next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方法获取集合中下一个 </a:t>
            </a:r>
            <a:r>
              <a:rPr lang="en" altLang="zh-CN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EventLoop</a:t>
            </a:r>
            <a:endParaRPr lang="en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6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2200" dirty="0"/>
              <a:t>Thread-Per-Connection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71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Reactor</a:t>
            </a:r>
            <a:r>
              <a:rPr kumimoji="1" lang="zh-CN" altLang="en-US" dirty="0"/>
              <a:t>单线程模式</a:t>
            </a:r>
          </a:p>
        </p:txBody>
      </p:sp>
    </p:spTree>
    <p:extLst>
      <p:ext uri="{BB962C8B-B14F-4D97-AF65-F5344CB8AC3E}">
        <p14:creationId xmlns:p14="http://schemas.microsoft.com/office/powerpoint/2010/main" val="305073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非主从多线程模式</a:t>
            </a:r>
          </a:p>
        </p:txBody>
      </p:sp>
    </p:spTree>
    <p:extLst>
      <p:ext uri="{BB962C8B-B14F-4D97-AF65-F5344CB8AC3E}">
        <p14:creationId xmlns:p14="http://schemas.microsoft.com/office/powerpoint/2010/main" val="3915656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主从多线程模式</a:t>
            </a:r>
          </a:p>
        </p:txBody>
      </p:sp>
    </p:spTree>
    <p:extLst>
      <p:ext uri="{BB962C8B-B14F-4D97-AF65-F5344CB8AC3E}">
        <p14:creationId xmlns:p14="http://schemas.microsoft.com/office/powerpoint/2010/main" val="31142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给一个</a:t>
            </a:r>
            <a:r>
              <a:rPr kumimoji="1" lang="en-US" altLang="zh-CN" dirty="0"/>
              <a:t>NIO</a:t>
            </a:r>
            <a:r>
              <a:rPr kumimoji="1" lang="zh-CN" altLang="en-US" dirty="0"/>
              <a:t>的例子</a:t>
            </a:r>
          </a:p>
        </p:txBody>
      </p:sp>
    </p:spTree>
    <p:extLst>
      <p:ext uri="{BB962C8B-B14F-4D97-AF65-F5344CB8AC3E}">
        <p14:creationId xmlns:p14="http://schemas.microsoft.com/office/powerpoint/2010/main" val="340073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OP_ACCPET</a:t>
            </a:r>
          </a:p>
          <a:p>
            <a:r>
              <a:rPr kumimoji="1" lang="en-US" altLang="zh-CN" dirty="0"/>
              <a:t>OP_READ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98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本身并不具备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读写能力，因此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方法调用后，要从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程序的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用户态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切换至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内核态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，去调用操作系统（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的读能力，将数据读入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内核缓冲区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。这期间用户线程阻塞，操作系统使用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DMA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Direct Memory Access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来实现文件读，其间也不会使用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DMA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也可以理解为硬件单元，用来解放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完成文件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从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内核态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切换回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用户态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，将数据从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内核缓冲区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读入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用户缓冲区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（即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byte[]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buf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），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这期间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会参与拷贝，无法利用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DMA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调用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write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方法，这时将数据从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用户缓冲区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byte[]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buf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写入 </a:t>
            </a:r>
            <a:r>
              <a:rPr lang="en" altLang="zh-CN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socket 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缓冲区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会参与拷贝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接下来要向网卡写数据，这项能力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又不具备，因此又得从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用户态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切换至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内核态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，调用操作系统的写能力，使用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DMA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将 </a:t>
            </a:r>
            <a:r>
              <a:rPr lang="en" altLang="zh-CN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socket </a:t>
            </a:r>
            <a:r>
              <a:rPr lang="zh-CN" alt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缓冲区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的数据写入网卡，不会使用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lang="en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可以看到中间环节较多，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实际不是物理设备级别的读写，而是缓存的复制，底层的真正读写是操作系统来完成的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用户态与内核态的切换发生了 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次，这个操作比较重量级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数据拷贝了共 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次</a:t>
            </a:r>
          </a:p>
          <a:p>
            <a:endParaRPr lang="en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795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有一点：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可以使用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DirectByteBuf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将堆外内存映射到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jvm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内存中来直接访问使用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这块内存不受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jvm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垃圾回收的影响，因此内存地址固定，有助于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读写</a:t>
            </a:r>
          </a:p>
          <a:p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中的 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DirectByteBuf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对象仅维护了此内存的虚引用，内存回收分成两步</a:t>
            </a:r>
          </a:p>
          <a:p>
            <a:pPr lvl="1"/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DirectByteBuf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对象被垃圾回收，将虚引用加入引用队列</a:t>
            </a:r>
          </a:p>
          <a:p>
            <a:pPr lvl="1"/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通过专门线程访问引用队列，根据虚引用释放堆外内存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减少了一次数据拷贝，用户态与内核态的切换次数没有减少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06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/>
            </a:lvl1pPr>
          </a:lstStyle>
          <a:p>
            <a:r>
              <a:t>演示文稿标题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57671">
              <a:lnSpc>
                <a:spcPct val="100000"/>
              </a:lnSpc>
              <a:spcBef>
                <a:spcPts val="0"/>
              </a:spcBef>
              <a:buSzTx/>
              <a:buNone/>
              <a:defRPr sz="1900" spc="-1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z="3040" spc="-3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z="3040" spc="-3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15009552_2264x1509.jpeg"/>
          <p:cNvSpPr>
            <a:spLocks noGrp="1"/>
          </p:cNvSpPr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519873_3318x2212.jpeg"/>
          <p:cNvSpPr>
            <a:spLocks noGrp="1"/>
          </p:cNvSpPr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41297804_1296x1457.jpg"/>
          <p:cNvSpPr>
            <a:spLocks noGrp="1"/>
          </p:cNvSpPr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2126" y="9104121"/>
            <a:ext cx="320549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eg"/>
          <p:cNvSpPr>
            <a:spLocks noGrp="1"/>
          </p:cNvSpPr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eg"/>
          <p:cNvSpPr>
            <a:spLocks noGrp="1"/>
          </p:cNvSpPr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57671">
              <a:lnSpc>
                <a:spcPct val="100000"/>
              </a:lnSpc>
              <a:spcBef>
                <a:spcPts val="0"/>
              </a:spcBef>
              <a:buSzTx/>
              <a:buNone/>
              <a:defRPr sz="1900" spc="-1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5009552_2264x1509.jpeg"/>
          <p:cNvSpPr>
            <a:spLocks noGrp="1"/>
          </p:cNvSpPr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z="3040" spc="-3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z="3040" spc="-3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图像"/>
          <p:cNvSpPr>
            <a:spLocks noGrp="1"/>
          </p:cNvSpPr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z="8200" spc="-82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z="3040" spc="-3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90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z="3040" spc="-3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8739" y="9104121"/>
            <a:ext cx="32054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1739900">
              <a:lnSpc>
                <a:spcPct val="100000"/>
              </a:lnSpc>
              <a:defRPr sz="14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IO及Nett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NIO及Netty</a:t>
            </a:r>
            <a:endParaRPr dirty="0"/>
          </a:p>
        </p:txBody>
      </p:sp>
      <p:sp>
        <p:nvSpPr>
          <p:cNvPr id="153" name="胡宇翔 2021.4.2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34190">
              <a:defRPr sz="1820" spc="-18"/>
            </a:lvl1pPr>
          </a:lstStyle>
          <a:p>
            <a:r>
              <a:t>胡宇翔 2021.4.21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表格"/>
          <p:cNvGraphicFramePr/>
          <p:nvPr/>
        </p:nvGraphicFramePr>
        <p:xfrm>
          <a:off x="3098805" y="3300513"/>
          <a:ext cx="6807188" cy="31525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01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085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BIO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阻塞I/O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JDK 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 dirty="0"/>
                        <a:t>Thread-Per-Connection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85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NIO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非阻塞I/O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JDK 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Reactor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85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AIO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异步I/O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/>
                        <a:t>JDK 1.7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200" dirty="0" err="1"/>
                        <a:t>Proactor</a:t>
                      </a:r>
                      <a:endParaRPr sz="22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/O开发模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I/O开发模式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64" y="2819400"/>
            <a:ext cx="12562072" cy="4433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37" y="1671335"/>
            <a:ext cx="9496526" cy="699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0" y="282425"/>
            <a:ext cx="10869080" cy="629189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注册感兴趣的事件 -&gt;  扫描是否有感兴趣的事件发生 -&gt; 发生后作出相应的处理"/>
          <p:cNvSpPr txBox="1"/>
          <p:nvPr/>
        </p:nvSpPr>
        <p:spPr>
          <a:xfrm>
            <a:off x="3001924" y="6516285"/>
            <a:ext cx="7000952" cy="41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注册感兴趣的事件 -&gt;  扫描是否有感兴趣的事件发生 -&gt; 发生后作出相应的处理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60707"/>
            <a:ext cx="13004800" cy="2242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95" y="1602128"/>
            <a:ext cx="10279810" cy="7902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83" y="1392766"/>
            <a:ext cx="9833870" cy="763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N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NIO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692400"/>
            <a:ext cx="11531600" cy="436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28" y="949720"/>
            <a:ext cx="8790744" cy="7854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/O模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I/O模型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Buffer"/>
          <p:cNvSpPr txBox="1"/>
          <p:nvPr/>
        </p:nvSpPr>
        <p:spPr>
          <a:xfrm>
            <a:off x="5707888" y="778933"/>
            <a:ext cx="15890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Buffer</a:t>
            </a:r>
          </a:p>
        </p:txBody>
      </p:sp>
      <p:sp>
        <p:nvSpPr>
          <p:cNvPr id="201" name="缓冲读写数据"/>
          <p:cNvSpPr txBox="1"/>
          <p:nvPr/>
        </p:nvSpPr>
        <p:spPr>
          <a:xfrm>
            <a:off x="1805516" y="1892300"/>
            <a:ext cx="1333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缓冲读写数据</a:t>
            </a:r>
          </a:p>
        </p:txBody>
      </p:sp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40" y="2220871"/>
            <a:ext cx="8161281" cy="51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写入数据到Buffer…"/>
          <p:cNvSpPr txBox="1"/>
          <p:nvPr/>
        </p:nvSpPr>
        <p:spPr>
          <a:xfrm>
            <a:off x="647479" y="2802398"/>
            <a:ext cx="3649575" cy="123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00000"/>
              </a:lnSpc>
              <a:buClr>
                <a:srgbClr val="333333"/>
              </a:buClr>
              <a:buSzPct val="100000"/>
              <a:buFont typeface="Helvetica Neue"/>
              <a:buAutoNum type="arabicPeriod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写入数据到Buffer</a:t>
            </a:r>
          </a:p>
          <a:p>
            <a:pPr marL="457200" indent="-317500" algn="l" defTabSz="457200">
              <a:lnSpc>
                <a:spcPct val="100000"/>
              </a:lnSpc>
              <a:buClr>
                <a:srgbClr val="333333"/>
              </a:buClr>
              <a:buSzPct val="100000"/>
              <a:buFont typeface="Helvetica Neue"/>
              <a:buAutoNum type="arabicPeriod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调用flip()方法</a:t>
            </a:r>
          </a:p>
          <a:p>
            <a:pPr marL="457200" indent="-317500" algn="l" defTabSz="457200">
              <a:lnSpc>
                <a:spcPct val="100000"/>
              </a:lnSpc>
              <a:buClr>
                <a:srgbClr val="333333"/>
              </a:buClr>
              <a:buSzPct val="100000"/>
              <a:buFont typeface="Helvetica Neue"/>
              <a:buAutoNum type="arabicPeriod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从Buffer中读取数据</a:t>
            </a:r>
          </a:p>
          <a:p>
            <a:pPr marL="457200" indent="-317500" algn="l" defTabSz="457200">
              <a:lnSpc>
                <a:spcPct val="100000"/>
              </a:lnSpc>
              <a:buClr>
                <a:srgbClr val="333333"/>
              </a:buClr>
              <a:buSzPct val="100000"/>
              <a:buFont typeface="Helvetica Neue"/>
              <a:buAutoNum type="arabicPeriod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调用clear()方法或者compact()方法</a:t>
            </a:r>
          </a:p>
        </p:txBody>
      </p:sp>
      <p:pic>
        <p:nvPicPr>
          <p:cNvPr id="20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4783666"/>
            <a:ext cx="2870200" cy="421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90" y="1335161"/>
            <a:ext cx="11541020" cy="7083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16" y="2258483"/>
            <a:ext cx="5143501" cy="54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hannel"/>
          <p:cNvSpPr txBox="1"/>
          <p:nvPr/>
        </p:nvSpPr>
        <p:spPr>
          <a:xfrm>
            <a:off x="5492496" y="778933"/>
            <a:ext cx="20198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Channel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16" y="3484033"/>
            <a:ext cx="5510628" cy="349289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读写数据的双向通道，可以从 channel 将数据读入 buffer，也可以将 buffer 的数据写入 channel"/>
          <p:cNvSpPr txBox="1"/>
          <p:nvPr/>
        </p:nvSpPr>
        <p:spPr>
          <a:xfrm>
            <a:off x="238133" y="2064023"/>
            <a:ext cx="629706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2500"/>
              <a:t>读写数据的</a:t>
            </a:r>
            <a:r>
              <a:rPr sz="2500" b="1"/>
              <a:t>双向通道</a:t>
            </a:r>
            <a:r>
              <a:rPr sz="2500"/>
              <a:t>，可以从 channel 将数据读入 buffer，也可以将 buffer 的数据写入 channel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3" y="4504266"/>
            <a:ext cx="4241367" cy="3492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elector"/>
          <p:cNvSpPr txBox="1"/>
          <p:nvPr/>
        </p:nvSpPr>
        <p:spPr>
          <a:xfrm>
            <a:off x="5472430" y="778933"/>
            <a:ext cx="20599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Selector</a:t>
            </a:r>
          </a:p>
        </p:txBody>
      </p:sp>
      <p:sp>
        <p:nvSpPr>
          <p:cNvPr id="215" name="配合一个线程来管理多个 channel，获取这些 channel 上发生的事件"/>
          <p:cNvSpPr txBox="1"/>
          <p:nvPr/>
        </p:nvSpPr>
        <p:spPr>
          <a:xfrm>
            <a:off x="926829" y="1871133"/>
            <a:ext cx="617697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配合一个线程来管理多个</a:t>
            </a:r>
            <a:r>
              <a:rPr dirty="0"/>
              <a:t> </a:t>
            </a:r>
            <a:r>
              <a:rPr dirty="0" err="1"/>
              <a:t>channel，获取这些</a:t>
            </a:r>
            <a:r>
              <a:rPr dirty="0"/>
              <a:t> channel </a:t>
            </a:r>
            <a:r>
              <a:rPr dirty="0" err="1"/>
              <a:t>上发生的事件</a:t>
            </a:r>
            <a:endParaRPr dirty="0"/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09" y="3269299"/>
            <a:ext cx="4497056" cy="2974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7" y="3069491"/>
            <a:ext cx="2984501" cy="398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99B70C17-8967-204B-BC92-E4DE9C007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60707"/>
            <a:ext cx="13004800" cy="2242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02" y="3731749"/>
            <a:ext cx="11315796" cy="229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7" y="1386416"/>
            <a:ext cx="8122949" cy="179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106" y="478366"/>
            <a:ext cx="3675961" cy="5196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3" y="4171950"/>
            <a:ext cx="8251277" cy="107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98" y="-1"/>
            <a:ext cx="79760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零拷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零拷贝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104900"/>
            <a:ext cx="12534900" cy="754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9" y="1998133"/>
            <a:ext cx="12762662" cy="6065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/O流程…"/>
          <p:cNvSpPr txBox="1"/>
          <p:nvPr/>
        </p:nvSpPr>
        <p:spPr>
          <a:xfrm>
            <a:off x="1883410" y="6619240"/>
            <a:ext cx="4276514" cy="159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I/O流程</a:t>
            </a:r>
          </a:p>
          <a:p>
            <a:pPr marL="352213" indent="-352213" algn="l">
              <a:buSzPct val="100000"/>
              <a:buAutoNum type="arabicPeriod"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数据等待</a:t>
            </a:r>
          </a:p>
          <a:p>
            <a:pPr marL="352213" indent="-352213" algn="l">
              <a:buSzPct val="100000"/>
              <a:buAutoNum type="arabicPeriod"/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从内核拷贝到用户空间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3" y="275166"/>
            <a:ext cx="12105354" cy="585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0" y="2855733"/>
            <a:ext cx="12726200" cy="4042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91" y="2761211"/>
            <a:ext cx="9248818" cy="4231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8" y="2520374"/>
            <a:ext cx="11971724" cy="4712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Net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Netty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Netty是什么"/>
          <p:cNvSpPr txBox="1"/>
          <p:nvPr/>
        </p:nvSpPr>
        <p:spPr>
          <a:xfrm>
            <a:off x="5053329" y="778933"/>
            <a:ext cx="28981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Netty是什么</a:t>
            </a:r>
          </a:p>
        </p:txBody>
      </p:sp>
      <p:pic>
        <p:nvPicPr>
          <p:cNvPr id="24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875"/>
            <a:ext cx="13004800" cy="6103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" y="5600887"/>
            <a:ext cx="6253348" cy="36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Netty是什么"/>
          <p:cNvSpPr txBox="1"/>
          <p:nvPr/>
        </p:nvSpPr>
        <p:spPr>
          <a:xfrm>
            <a:off x="5053329" y="778933"/>
            <a:ext cx="28981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Netty是什么</a:t>
            </a:r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3" y="1828800"/>
            <a:ext cx="3848101" cy="711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33" y="1697881"/>
            <a:ext cx="3000662" cy="7801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368550"/>
            <a:ext cx="2298701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721"/>
            <a:ext cx="13004800" cy="5864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yteBuf"/>
          <p:cNvSpPr txBox="1"/>
          <p:nvPr/>
        </p:nvSpPr>
        <p:spPr>
          <a:xfrm>
            <a:off x="5507228" y="778933"/>
            <a:ext cx="19903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ByteBuf</a:t>
            </a:r>
          </a:p>
        </p:txBody>
      </p:sp>
      <p:sp>
        <p:nvSpPr>
          <p:cNvPr id="253" name="对字节数据的封装"/>
          <p:cNvSpPr txBox="1"/>
          <p:nvPr/>
        </p:nvSpPr>
        <p:spPr>
          <a:xfrm>
            <a:off x="789516" y="1807633"/>
            <a:ext cx="17399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对字节数据的封装</a:t>
            </a:r>
          </a:p>
        </p:txBody>
      </p:sp>
      <p:pic>
        <p:nvPicPr>
          <p:cNvPr id="25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2398183"/>
            <a:ext cx="97536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7093445"/>
            <a:ext cx="5638801" cy="107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6671733"/>
            <a:ext cx="6200451" cy="1922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yteBuf"/>
          <p:cNvSpPr txBox="1"/>
          <p:nvPr/>
        </p:nvSpPr>
        <p:spPr>
          <a:xfrm>
            <a:off x="5507228" y="778933"/>
            <a:ext cx="19903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ByteBuf</a:t>
            </a:r>
          </a:p>
        </p:txBody>
      </p:sp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16" y="2321983"/>
            <a:ext cx="7481337" cy="425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6" y="2914967"/>
            <a:ext cx="2746711" cy="220717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堆外内存回收"/>
          <p:cNvSpPr txBox="1"/>
          <p:nvPr/>
        </p:nvSpPr>
        <p:spPr>
          <a:xfrm>
            <a:off x="969071" y="151976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堆外内存回收</a:t>
            </a:r>
          </a:p>
        </p:txBody>
      </p:sp>
      <p:sp>
        <p:nvSpPr>
          <p:cNvPr id="262" name="零拷贝"/>
          <p:cNvSpPr txBox="1"/>
          <p:nvPr/>
        </p:nvSpPr>
        <p:spPr>
          <a:xfrm>
            <a:off x="1420962" y="5440908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零拷贝</a:t>
            </a:r>
          </a:p>
        </p:txBody>
      </p:sp>
      <p:pic>
        <p:nvPicPr>
          <p:cNvPr id="26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999" y="3271200"/>
            <a:ext cx="4091172" cy="2389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999" y="6184265"/>
            <a:ext cx="4091172" cy="292064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lice…"/>
          <p:cNvSpPr txBox="1"/>
          <p:nvPr/>
        </p:nvSpPr>
        <p:spPr>
          <a:xfrm>
            <a:off x="1148522" y="6394671"/>
            <a:ext cx="2041399" cy="2213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Slice</a:t>
            </a:r>
          </a:p>
          <a:p>
            <a:pPr algn="l">
              <a:defRPr sz="3000"/>
            </a:pPr>
            <a:r>
              <a:t>Duplicate</a:t>
            </a:r>
          </a:p>
          <a:p>
            <a:pPr algn="l">
              <a:defRPr sz="3000"/>
            </a:pPr>
            <a:r>
              <a:t>Copy</a:t>
            </a:r>
          </a:p>
          <a:p>
            <a:pPr algn="l">
              <a:defRPr sz="3000"/>
            </a:pPr>
            <a:r>
              <a:t>Composite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hannel"/>
          <p:cNvSpPr txBox="1"/>
          <p:nvPr/>
        </p:nvSpPr>
        <p:spPr>
          <a:xfrm>
            <a:off x="5492496" y="778933"/>
            <a:ext cx="20198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Channel</a:t>
            </a:r>
          </a:p>
        </p:txBody>
      </p:sp>
      <p:pic>
        <p:nvPicPr>
          <p:cNvPr id="26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11349"/>
            <a:ext cx="10464801" cy="593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84300"/>
            <a:ext cx="12319000" cy="69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阻塞式I/O"/>
          <p:cNvSpPr txBox="1"/>
          <p:nvPr/>
        </p:nvSpPr>
        <p:spPr>
          <a:xfrm>
            <a:off x="5301233" y="685800"/>
            <a:ext cx="2402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阻塞式I/O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hannel"/>
          <p:cNvSpPr txBox="1"/>
          <p:nvPr/>
        </p:nvSpPr>
        <p:spPr>
          <a:xfrm>
            <a:off x="5492496" y="778933"/>
            <a:ext cx="20198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Channel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283" y="3136900"/>
            <a:ext cx="5168901" cy="347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" y="2910416"/>
            <a:ext cx="7603063" cy="4309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ventLoop&amp;EventLoopGroup"/>
          <p:cNvSpPr txBox="1"/>
          <p:nvPr/>
        </p:nvSpPr>
        <p:spPr>
          <a:xfrm>
            <a:off x="3031743" y="778933"/>
            <a:ext cx="694131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EventLoop&amp;EventLoopGroup</a:t>
            </a:r>
          </a:p>
        </p:txBody>
      </p:sp>
      <p:sp>
        <p:nvSpPr>
          <p:cNvPr id="275" name="EventLoop 事件循环对象…"/>
          <p:cNvSpPr txBox="1"/>
          <p:nvPr/>
        </p:nvSpPr>
        <p:spPr>
          <a:xfrm>
            <a:off x="670644" y="1569347"/>
            <a:ext cx="11276453" cy="20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EventLoop 事件循环对象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EventLoop 本质是一个单线程执行器（同时维护了一个 Selector），里面有 run 方法处理 Channel 上源源不断的 io 事件。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EventLoopGroup 事件循环组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EventLoopGroup 是一组 EventLoop，Channel 一般会调用 EventLoopGroup 的 register 方法来绑定其中一个 EventLoop，后续这个 Channel 上的 io 事件都由此 EventLoop 来处理（保证了 io 事件处理时的线程安全）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16" y="3790548"/>
            <a:ext cx="5196632" cy="543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87" y="3668183"/>
            <a:ext cx="6007101" cy="427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EventLoop&amp;EventLoopGroup"/>
          <p:cNvSpPr txBox="1"/>
          <p:nvPr/>
        </p:nvSpPr>
        <p:spPr>
          <a:xfrm>
            <a:off x="3031743" y="778933"/>
            <a:ext cx="694131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EventLoop&amp;EventLoopGroup</a:t>
            </a:r>
          </a:p>
        </p:txBody>
      </p:sp>
      <p:pic>
        <p:nvPicPr>
          <p:cNvPr id="28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14650"/>
            <a:ext cx="7315200" cy="392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49" y="3956050"/>
            <a:ext cx="4432301" cy="184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ipeline &amp; Handler"/>
          <p:cNvSpPr txBox="1"/>
          <p:nvPr/>
        </p:nvSpPr>
        <p:spPr>
          <a:xfrm>
            <a:off x="4257039" y="778933"/>
            <a:ext cx="44907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Pipeline &amp; Handler</a:t>
            </a:r>
          </a:p>
        </p:txBody>
      </p:sp>
      <p:pic>
        <p:nvPicPr>
          <p:cNvPr id="28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01" y="3457652"/>
            <a:ext cx="11143798" cy="283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ipeline &amp; Handler"/>
          <p:cNvSpPr txBox="1"/>
          <p:nvPr/>
        </p:nvSpPr>
        <p:spPr>
          <a:xfrm>
            <a:off x="4257039" y="778933"/>
            <a:ext cx="44907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Pipeline &amp; Handler</a:t>
            </a:r>
          </a:p>
        </p:txBody>
      </p:sp>
      <p:pic>
        <p:nvPicPr>
          <p:cNvPr id="2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07633"/>
            <a:ext cx="12319000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" y="4538133"/>
            <a:ext cx="11778016" cy="342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7" y="3014403"/>
            <a:ext cx="12519446" cy="3724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ipeline &amp; Handler"/>
          <p:cNvSpPr txBox="1"/>
          <p:nvPr/>
        </p:nvSpPr>
        <p:spPr>
          <a:xfrm>
            <a:off x="4257039" y="778933"/>
            <a:ext cx="44907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Pipeline &amp; Handler</a:t>
            </a:r>
          </a:p>
        </p:txBody>
      </p:sp>
      <p:pic>
        <p:nvPicPr>
          <p:cNvPr id="29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431" y="2387600"/>
            <a:ext cx="6321036" cy="448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3" y="2655414"/>
            <a:ext cx="5996925" cy="3953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cho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Echo Server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31" y="1224388"/>
            <a:ext cx="10926938" cy="801873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创建Server"/>
          <p:cNvSpPr txBox="1"/>
          <p:nvPr/>
        </p:nvSpPr>
        <p:spPr>
          <a:xfrm>
            <a:off x="5948019" y="747763"/>
            <a:ext cx="1108762" cy="41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创建Server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创建Client"/>
          <p:cNvSpPr txBox="1"/>
          <p:nvPr/>
        </p:nvSpPr>
        <p:spPr>
          <a:xfrm>
            <a:off x="5960821" y="747763"/>
            <a:ext cx="1083158" cy="41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创建Client</a:t>
            </a:r>
          </a:p>
        </p:txBody>
      </p:sp>
      <p:pic>
        <p:nvPicPr>
          <p:cNvPr id="30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4" y="1343509"/>
            <a:ext cx="11660332" cy="8092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7800"/>
            <a:ext cx="124714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非阻塞式I/O"/>
          <p:cNvSpPr txBox="1"/>
          <p:nvPr/>
        </p:nvSpPr>
        <p:spPr>
          <a:xfrm>
            <a:off x="5047234" y="685800"/>
            <a:ext cx="2910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非阻塞式I/O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创建Client"/>
          <p:cNvSpPr txBox="1"/>
          <p:nvPr/>
        </p:nvSpPr>
        <p:spPr>
          <a:xfrm>
            <a:off x="5960821" y="747763"/>
            <a:ext cx="1083158" cy="41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创建Client</a:t>
            </a:r>
          </a:p>
        </p:txBody>
      </p:sp>
      <p:pic>
        <p:nvPicPr>
          <p:cNvPr id="30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8" y="2764508"/>
            <a:ext cx="6791813" cy="525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628" y="2899786"/>
            <a:ext cx="4053729" cy="4986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689"/>
            <a:ext cx="13004800" cy="581822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private static final int DEFAULT_EVENT_LOOP_THREADS = Math.max(1, SystemPropertyUtil.getInt(&quot;io.netty.eventLoopThreads&quot;, NettyRuntime.availableProcessors() * 2));"/>
          <p:cNvSpPr txBox="1"/>
          <p:nvPr/>
        </p:nvSpPr>
        <p:spPr>
          <a:xfrm>
            <a:off x="722849" y="8057475"/>
            <a:ext cx="1234847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2000" i="1">
                <a:solidFill>
                  <a:srgbClr val="E4564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626A4"/>
                </a:solidFill>
              </a:rPr>
              <a:t>private static final int </a:t>
            </a:r>
            <a:r>
              <a:t>DEFAULT_EVENT_LOOP_THREADS </a:t>
            </a:r>
            <a:r>
              <a:rPr i="0">
                <a:solidFill>
                  <a:srgbClr val="4078F2"/>
                </a:solidFill>
              </a:rPr>
              <a:t>= </a:t>
            </a:r>
            <a:r>
              <a:rPr i="0">
                <a:solidFill>
                  <a:srgbClr val="C18402"/>
                </a:solidFill>
              </a:rPr>
              <a:t>Math</a:t>
            </a:r>
            <a:r>
              <a:rPr i="0">
                <a:solidFill>
                  <a:srgbClr val="373A42"/>
                </a:solidFill>
              </a:rPr>
              <a:t>.</a:t>
            </a:r>
            <a:r>
              <a:rPr>
                <a:solidFill>
                  <a:srgbClr val="4078F2"/>
                </a:solidFill>
              </a:rPr>
              <a:t>max</a:t>
            </a:r>
            <a:r>
              <a:rPr i="0">
                <a:solidFill>
                  <a:srgbClr val="373A42"/>
                </a:solidFill>
              </a:rPr>
              <a:t>(</a:t>
            </a:r>
            <a:r>
              <a:rPr i="0">
                <a:solidFill>
                  <a:srgbClr val="986802"/>
                </a:solidFill>
              </a:rPr>
              <a:t>1</a:t>
            </a:r>
            <a:r>
              <a:rPr i="0">
                <a:solidFill>
                  <a:srgbClr val="373A42"/>
                </a:solidFill>
              </a:rPr>
              <a:t>, </a:t>
            </a:r>
            <a:r>
              <a:rPr i="0">
                <a:solidFill>
                  <a:srgbClr val="C18402"/>
                </a:solidFill>
              </a:rPr>
              <a:t>SystemPropertyUtil</a:t>
            </a:r>
            <a:r>
              <a:rPr i="0">
                <a:solidFill>
                  <a:srgbClr val="373A42"/>
                </a:solidFill>
              </a:rPr>
              <a:t>.</a:t>
            </a:r>
            <a:r>
              <a:rPr>
                <a:solidFill>
                  <a:srgbClr val="4078F2"/>
                </a:solidFill>
              </a:rPr>
              <a:t>getInt</a:t>
            </a:r>
            <a:r>
              <a:rPr i="0">
                <a:solidFill>
                  <a:srgbClr val="373A42"/>
                </a:solidFill>
              </a:rPr>
              <a:t>(</a:t>
            </a:r>
            <a:r>
              <a:rPr i="0">
                <a:solidFill>
                  <a:srgbClr val="50A14E"/>
                </a:solidFill>
              </a:rPr>
              <a:t>"io.netty.eventLoopThreads"</a:t>
            </a:r>
            <a:r>
              <a:rPr i="0">
                <a:solidFill>
                  <a:srgbClr val="373A42"/>
                </a:solidFill>
              </a:rPr>
              <a:t>, </a:t>
            </a:r>
            <a:r>
              <a:rPr i="0">
                <a:solidFill>
                  <a:srgbClr val="C18402"/>
                </a:solidFill>
              </a:rPr>
              <a:t>NettyRuntime</a:t>
            </a:r>
            <a:r>
              <a:rPr i="0">
                <a:solidFill>
                  <a:srgbClr val="373A42"/>
                </a:solidFill>
              </a:rPr>
              <a:t>.</a:t>
            </a:r>
            <a:r>
              <a:rPr>
                <a:solidFill>
                  <a:srgbClr val="4078F2"/>
                </a:solidFill>
              </a:rPr>
              <a:t>availableProcessors</a:t>
            </a:r>
            <a:r>
              <a:rPr i="0">
                <a:solidFill>
                  <a:srgbClr val="373A42"/>
                </a:solidFill>
              </a:rPr>
              <a:t>() </a:t>
            </a:r>
            <a:r>
              <a:rPr i="0">
                <a:solidFill>
                  <a:srgbClr val="4078F2"/>
                </a:solidFill>
              </a:rPr>
              <a:t>* </a:t>
            </a:r>
            <a:r>
              <a:rPr i="0">
                <a:solidFill>
                  <a:srgbClr val="986802"/>
                </a:solidFill>
              </a:rPr>
              <a:t>2</a:t>
            </a:r>
            <a:r>
              <a:rPr i="0">
                <a:solidFill>
                  <a:srgbClr val="373A42"/>
                </a:solidFill>
              </a:rPr>
              <a:t>));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60" y="282425"/>
            <a:ext cx="10869080" cy="629189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注册感兴趣的事件 -&gt;  扫描是否有感兴趣的事件发生 -&gt; 发生后作出相应的处理"/>
          <p:cNvSpPr txBox="1"/>
          <p:nvPr/>
        </p:nvSpPr>
        <p:spPr>
          <a:xfrm>
            <a:off x="3001924" y="6516285"/>
            <a:ext cx="7000952" cy="41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注册感兴趣的事件 -&gt;  扫描是否有感兴趣的事件发生 -&gt; 发生后作出相应的处理</a:t>
            </a:r>
          </a:p>
        </p:txBody>
      </p:sp>
      <p:pic>
        <p:nvPicPr>
          <p:cNvPr id="3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0707"/>
            <a:ext cx="13004800" cy="2242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95" y="1602128"/>
            <a:ext cx="10279810" cy="7902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83" y="1392766"/>
            <a:ext cx="9833870" cy="763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粘包/半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粘包/半包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BC      DEF"/>
          <p:cNvSpPr txBox="1"/>
          <p:nvPr/>
        </p:nvSpPr>
        <p:spPr>
          <a:xfrm>
            <a:off x="711727" y="1798096"/>
            <a:ext cx="3629026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ABC      DEF</a:t>
            </a:r>
          </a:p>
        </p:txBody>
      </p:sp>
      <p:sp>
        <p:nvSpPr>
          <p:cNvPr id="322" name="ABCDEF"/>
          <p:cNvSpPr txBox="1"/>
          <p:nvPr/>
        </p:nvSpPr>
        <p:spPr>
          <a:xfrm>
            <a:off x="6742097" y="1144298"/>
            <a:ext cx="2722881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ABCDEF</a:t>
            </a:r>
          </a:p>
        </p:txBody>
      </p:sp>
      <p:sp>
        <p:nvSpPr>
          <p:cNvPr id="323" name="AB     CD    EF"/>
          <p:cNvSpPr txBox="1"/>
          <p:nvPr/>
        </p:nvSpPr>
        <p:spPr>
          <a:xfrm>
            <a:off x="6068045" y="2972264"/>
            <a:ext cx="4070986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AB     CD    EF</a:t>
            </a:r>
          </a:p>
        </p:txBody>
      </p:sp>
      <p:sp>
        <p:nvSpPr>
          <p:cNvPr id="324" name="线条"/>
          <p:cNvSpPr/>
          <p:nvPr/>
        </p:nvSpPr>
        <p:spPr>
          <a:xfrm flipV="1">
            <a:off x="4575547" y="1880121"/>
            <a:ext cx="1934741" cy="4729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5" name="线条"/>
          <p:cNvSpPr/>
          <p:nvPr/>
        </p:nvSpPr>
        <p:spPr>
          <a:xfrm>
            <a:off x="4702547" y="2480035"/>
            <a:ext cx="1276470" cy="9327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粘包：…"/>
          <p:cNvSpPr txBox="1"/>
          <p:nvPr/>
        </p:nvSpPr>
        <p:spPr>
          <a:xfrm>
            <a:off x="720143" y="5258393"/>
            <a:ext cx="7325277" cy="1691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粘包： </a:t>
            </a:r>
          </a:p>
          <a:p>
            <a:pPr marL="352213" indent="-352213" algn="l">
              <a:buSzPct val="100000"/>
              <a:buAutoNum type="arabicPeriod"/>
              <a:defRPr sz="3000"/>
            </a:pPr>
            <a:r>
              <a:t>发送方写的写入数据 &lt; 套接字缓冲区大小</a:t>
            </a:r>
          </a:p>
          <a:p>
            <a:pPr marL="352213" indent="-352213" algn="l">
              <a:buSzPct val="100000"/>
              <a:buAutoNum type="arabicPeriod"/>
              <a:defRPr sz="3000"/>
            </a:pPr>
            <a:r>
              <a:t>接收方读取套接字缓冲区不及时</a:t>
            </a:r>
          </a:p>
        </p:txBody>
      </p:sp>
      <p:sp>
        <p:nvSpPr>
          <p:cNvPr id="327" name="半包：…"/>
          <p:cNvSpPr txBox="1"/>
          <p:nvPr/>
        </p:nvSpPr>
        <p:spPr>
          <a:xfrm>
            <a:off x="720143" y="6989614"/>
            <a:ext cx="7325277" cy="17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半包： </a:t>
            </a:r>
          </a:p>
          <a:p>
            <a:pPr marL="352213" indent="-352213" algn="l">
              <a:buSzPct val="100000"/>
              <a:buAutoNum type="arabicPeriod"/>
              <a:defRPr sz="3000"/>
            </a:pPr>
            <a:r>
              <a:t>发送方写的写入数据 &gt; 套接字缓冲区大小</a:t>
            </a:r>
          </a:p>
          <a:p>
            <a:pPr marL="352213" indent="-352213" algn="l">
              <a:buSzPct val="100000"/>
              <a:buAutoNum type="arabicPeriod"/>
              <a:defRPr sz="3000"/>
            </a:pPr>
            <a:r>
              <a:t>发送的数据大于协议的MTU</a:t>
            </a:r>
          </a:p>
        </p:txBody>
      </p:sp>
      <p:sp>
        <p:nvSpPr>
          <p:cNvPr id="328" name="TCP流式协议，消息无边界"/>
          <p:cNvSpPr txBox="1"/>
          <p:nvPr/>
        </p:nvSpPr>
        <p:spPr>
          <a:xfrm>
            <a:off x="748241" y="4534535"/>
            <a:ext cx="4721734" cy="68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TCP流式协议，消息无边界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lient"/>
          <p:cNvSpPr txBox="1"/>
          <p:nvPr/>
        </p:nvSpPr>
        <p:spPr>
          <a:xfrm>
            <a:off x="6164021" y="751827"/>
            <a:ext cx="676758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Client</a:t>
            </a:r>
          </a:p>
        </p:txBody>
      </p:sp>
      <p:pic>
        <p:nvPicPr>
          <p:cNvPr id="3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88" y="1791940"/>
            <a:ext cx="9477224" cy="747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erver"/>
          <p:cNvSpPr txBox="1"/>
          <p:nvPr/>
        </p:nvSpPr>
        <p:spPr>
          <a:xfrm>
            <a:off x="6151219" y="751827"/>
            <a:ext cx="702362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Server</a:t>
            </a:r>
          </a:p>
        </p:txBody>
      </p:sp>
      <p:pic>
        <p:nvPicPr>
          <p:cNvPr id="3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81100"/>
            <a:ext cx="11747500" cy="739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028" y="3412851"/>
            <a:ext cx="5236745" cy="3543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22400"/>
            <a:ext cx="12433300" cy="690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I/O多路复用"/>
          <p:cNvSpPr txBox="1"/>
          <p:nvPr/>
        </p:nvSpPr>
        <p:spPr>
          <a:xfrm>
            <a:off x="5047234" y="685800"/>
            <a:ext cx="2910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I/O多路复用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23"/>
            <a:ext cx="13004801" cy="6808092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解决思路： 寻找消息边界"/>
          <p:cNvSpPr txBox="1"/>
          <p:nvPr/>
        </p:nvSpPr>
        <p:spPr>
          <a:xfrm>
            <a:off x="4286313" y="596483"/>
            <a:ext cx="44321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解决思路： 寻找消息边界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842" y="2878503"/>
            <a:ext cx="2381304" cy="3996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73" y="2427491"/>
            <a:ext cx="5889946" cy="1990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46" y="5767302"/>
            <a:ext cx="8623485" cy="139718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短连接"/>
          <p:cNvSpPr txBox="1"/>
          <p:nvPr/>
        </p:nvSpPr>
        <p:spPr>
          <a:xfrm>
            <a:off x="5873749" y="596483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短连接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解决思路： 寻找消息边界"/>
          <p:cNvSpPr txBox="1"/>
          <p:nvPr/>
        </p:nvSpPr>
        <p:spPr>
          <a:xfrm>
            <a:off x="4286313" y="596483"/>
            <a:ext cx="44321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解决思路： 寻找消息边界</a:t>
            </a:r>
          </a:p>
        </p:txBody>
      </p:sp>
      <p:pic>
        <p:nvPicPr>
          <p:cNvPr id="3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46" y="3892550"/>
            <a:ext cx="11830908" cy="220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固定长度"/>
          <p:cNvSpPr txBox="1"/>
          <p:nvPr/>
        </p:nvSpPr>
        <p:spPr>
          <a:xfrm>
            <a:off x="5683250" y="59648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固定长度</a:t>
            </a:r>
          </a:p>
        </p:txBody>
      </p:sp>
      <p:pic>
        <p:nvPicPr>
          <p:cNvPr id="35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36" y="1874822"/>
            <a:ext cx="56134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66" y="3051561"/>
            <a:ext cx="92583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61" y="5107623"/>
            <a:ext cx="30353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689" y="5320500"/>
            <a:ext cx="3073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489" y="6504623"/>
            <a:ext cx="2971801" cy="151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分隔符"/>
          <p:cNvSpPr txBox="1"/>
          <p:nvPr/>
        </p:nvSpPr>
        <p:spPr>
          <a:xfrm>
            <a:off x="5873749" y="596483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分隔符</a:t>
            </a:r>
          </a:p>
        </p:txBody>
      </p:sp>
      <p:pic>
        <p:nvPicPr>
          <p:cNvPr id="35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49" y="2188057"/>
            <a:ext cx="58547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49" y="3277407"/>
            <a:ext cx="7277101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0" y="5293858"/>
            <a:ext cx="1866901" cy="303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预设长度"/>
          <p:cNvSpPr txBox="1"/>
          <p:nvPr/>
        </p:nvSpPr>
        <p:spPr>
          <a:xfrm>
            <a:off x="5683250" y="59648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预设长度</a:t>
            </a:r>
          </a:p>
        </p:txBody>
      </p:sp>
      <p:pic>
        <p:nvPicPr>
          <p:cNvPr id="36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2" y="4365803"/>
            <a:ext cx="8318501" cy="379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7" y="1251505"/>
            <a:ext cx="63500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25" y="1393507"/>
            <a:ext cx="6743701" cy="227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0" y="5953832"/>
            <a:ext cx="5892801" cy="227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57" y="4002602"/>
            <a:ext cx="12217401" cy="2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59543"/>
            <a:ext cx="10566400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690366"/>
            <a:ext cx="8432801" cy="584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44722"/>
            <a:ext cx="9779001" cy="360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cassandra"/>
          <p:cNvSpPr txBox="1"/>
          <p:nvPr/>
        </p:nvSpPr>
        <p:spPr>
          <a:xfrm>
            <a:off x="5613671" y="178086"/>
            <a:ext cx="1056946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cassandra</a:t>
            </a:r>
          </a:p>
        </p:txBody>
      </p:sp>
      <p:pic>
        <p:nvPicPr>
          <p:cNvPr id="3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43" y="4652508"/>
            <a:ext cx="9448801" cy="431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dubbo"/>
          <p:cNvSpPr txBox="1"/>
          <p:nvPr/>
        </p:nvSpPr>
        <p:spPr>
          <a:xfrm>
            <a:off x="5778974" y="4187846"/>
            <a:ext cx="726340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dubbo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谢谢"/>
          <p:cNvSpPr txBox="1"/>
          <p:nvPr/>
        </p:nvSpPr>
        <p:spPr>
          <a:xfrm>
            <a:off x="5937250" y="4470400"/>
            <a:ext cx="113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谢谢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377950"/>
            <a:ext cx="12217400" cy="699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信号驱动式I/O"/>
          <p:cNvSpPr txBox="1"/>
          <p:nvPr/>
        </p:nvSpPr>
        <p:spPr>
          <a:xfrm>
            <a:off x="4793233" y="685800"/>
            <a:ext cx="3418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信号驱动式I/O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98600"/>
            <a:ext cx="12090400" cy="675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异步IO"/>
          <p:cNvSpPr txBox="1"/>
          <p:nvPr/>
        </p:nvSpPr>
        <p:spPr>
          <a:xfrm>
            <a:off x="5682234" y="685800"/>
            <a:ext cx="1640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异步IO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8" y="1865073"/>
            <a:ext cx="11389804" cy="6023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五种IO对比"/>
          <p:cNvSpPr txBox="1"/>
          <p:nvPr/>
        </p:nvSpPr>
        <p:spPr>
          <a:xfrm>
            <a:off x="5174234" y="685800"/>
            <a:ext cx="2656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五种IO对比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815</Words>
  <Application>Microsoft Macintosh PowerPoint</Application>
  <PresentationFormat>自定义</PresentationFormat>
  <Paragraphs>124</Paragraphs>
  <Slides>68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1" baseType="lpstr">
      <vt:lpstr>PingFang SC Regular</vt:lpstr>
      <vt:lpstr>PingFang SC Semibold</vt:lpstr>
      <vt:lpstr>Avenir Next Demi Bold</vt:lpstr>
      <vt:lpstr>Avenir Next Medium</vt:lpstr>
      <vt:lpstr>Avenir Next Regular</vt:lpstr>
      <vt:lpstr>Canela Bold</vt:lpstr>
      <vt:lpstr>Canela Deck Regular</vt:lpstr>
      <vt:lpstr>Canela Regular</vt:lpstr>
      <vt:lpstr>Canela Text Regular</vt:lpstr>
      <vt:lpstr>Helvetica Neue</vt:lpstr>
      <vt:lpstr>Menlo Regular</vt:lpstr>
      <vt:lpstr>Times Roman</vt:lpstr>
      <vt:lpstr>23_ClassicWhite</vt:lpstr>
      <vt:lpstr>NIO及Netty</vt:lpstr>
      <vt:lpstr>I/O模型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I/O开发模式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零拷贝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Netty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Echo Server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粘包/半包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NIO及Netty</dc:title>
  <cp:lastModifiedBy>hu dou</cp:lastModifiedBy>
  <cp:revision>20</cp:revision>
  <dcterms:modified xsi:type="dcterms:W3CDTF">2021-04-21T10:42:13Z</dcterms:modified>
</cp:coreProperties>
</file>